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handoutMasterIdLst>
    <p:handoutMasterId r:id="rId16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934C5D-EBF7-4C6C-B409-D40EB740DAF4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A835D-C0F5-41EB-ADD7-556214D06B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CC4B5-520B-4002-A2EF-5335ACA3E0A1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AEEB-2B2B-4598-931D-91169D78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CC4B5-520B-4002-A2EF-5335ACA3E0A1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AEEB-2B2B-4598-931D-91169D78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CC4B5-520B-4002-A2EF-5335ACA3E0A1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AEEB-2B2B-4598-931D-91169D78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E2DDE8A-7144-4FB0-A50A-89D2372B91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D4C8DA2-AAF8-4388-B0DC-FBC9F8BCFE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CC4B5-520B-4002-A2EF-5335ACA3E0A1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AEEB-2B2B-4598-931D-91169D78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CC4B5-520B-4002-A2EF-5335ACA3E0A1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AEEB-2B2B-4598-931D-91169D78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CC4B5-520B-4002-A2EF-5335ACA3E0A1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AEEB-2B2B-4598-931D-91169D78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CC4B5-520B-4002-A2EF-5335ACA3E0A1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AEEB-2B2B-4598-931D-91169D78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CC4B5-520B-4002-A2EF-5335ACA3E0A1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AEEB-2B2B-4598-931D-91169D78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CC4B5-520B-4002-A2EF-5335ACA3E0A1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AEEB-2B2B-4598-931D-91169D78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CC4B5-520B-4002-A2EF-5335ACA3E0A1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AEEB-2B2B-4598-931D-91169D78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CC4B5-520B-4002-A2EF-5335ACA3E0A1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BAEEB-2B2B-4598-931D-91169D78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2CC4B5-520B-4002-A2EF-5335ACA3E0A1}" type="datetimeFigureOut">
              <a:rPr lang="en-US" smtClean="0"/>
              <a:pPr/>
              <a:t>2/9/2011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0BAEEB-2B2B-4598-931D-91169D78765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The human body revealed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4636"/>
            <a:ext cx="9144000" cy="689263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Axial Skeleton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5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Vertebral Column Cont.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en-US" sz="2800"/>
              <a:t>there are 33 separate vertebrae in the embryo (26 in adult)</a:t>
            </a:r>
          </a:p>
          <a:p>
            <a:pPr marL="609600" indent="-609600">
              <a:lnSpc>
                <a:spcPct val="90000"/>
              </a:lnSpc>
            </a:pPr>
            <a:r>
              <a:rPr lang="en-US" sz="2800"/>
              <a:t>the 5 sacral vertebrae and 4 coccygeal vertebrae fuse together</a:t>
            </a:r>
          </a:p>
          <a:p>
            <a:pPr marL="609600" indent="-609600">
              <a:lnSpc>
                <a:spcPct val="90000"/>
              </a:lnSpc>
            </a:pPr>
            <a:r>
              <a:rPr lang="en-US" sz="2800" u="sng"/>
              <a:t>Atlas</a:t>
            </a:r>
            <a:r>
              <a:rPr lang="en-US" sz="2800"/>
              <a:t> – the 1st cervical vertebrae. Supports the skull.  Appears as a ring. </a:t>
            </a:r>
          </a:p>
          <a:p>
            <a:pPr marL="609600" indent="-609600">
              <a:lnSpc>
                <a:spcPct val="90000"/>
              </a:lnSpc>
            </a:pPr>
            <a:r>
              <a:rPr lang="en-US" sz="2800" u="sng"/>
              <a:t>Axis </a:t>
            </a:r>
            <a:r>
              <a:rPr lang="en-US" sz="2800"/>
              <a:t>– 2nd cervical vertebrae. Has a protruding upper surface called a </a:t>
            </a:r>
            <a:r>
              <a:rPr lang="en-US" sz="2800" u="sng"/>
              <a:t>dens</a:t>
            </a:r>
            <a:r>
              <a:rPr lang="en-US" sz="2800"/>
              <a:t>.  This forms a pivot around the atlas and allows it to rotate and move head.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44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44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44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Sternum and Ribs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en-US" sz="2800"/>
              <a:t>organs in the thorax are supported and protected by the thoracic vertebrae, the sternum and the ribs.</a:t>
            </a:r>
          </a:p>
          <a:p>
            <a:pPr marL="609600" indent="-609600">
              <a:lnSpc>
                <a:spcPct val="80000"/>
              </a:lnSpc>
            </a:pPr>
            <a:r>
              <a:rPr lang="en-US" sz="2800" u="sng"/>
              <a:t>sternum</a:t>
            </a:r>
            <a:r>
              <a:rPr lang="en-US" sz="2800"/>
              <a:t> (breastbone) is a flat bone</a:t>
            </a:r>
          </a:p>
          <a:p>
            <a:pPr marL="609600" indent="-609600">
              <a:lnSpc>
                <a:spcPct val="80000"/>
              </a:lnSpc>
            </a:pPr>
            <a:r>
              <a:rPr lang="en-US" sz="2800"/>
              <a:t>ligaments form the attachments of the </a:t>
            </a:r>
            <a:r>
              <a:rPr lang="en-US" sz="2800" u="sng"/>
              <a:t>clavicles</a:t>
            </a:r>
            <a:r>
              <a:rPr lang="en-US" sz="2800"/>
              <a:t> (collarbones) to each side of sternum</a:t>
            </a:r>
          </a:p>
          <a:p>
            <a:pPr marL="609600" indent="-609600">
              <a:lnSpc>
                <a:spcPct val="80000"/>
              </a:lnSpc>
            </a:pPr>
            <a:r>
              <a:rPr lang="en-US" sz="2800"/>
              <a:t>12 pairs of ribs in the human body.  </a:t>
            </a:r>
          </a:p>
          <a:p>
            <a:pPr marL="609600" indent="-609600">
              <a:lnSpc>
                <a:spcPct val="80000"/>
              </a:lnSpc>
            </a:pPr>
            <a:r>
              <a:rPr lang="en-US" sz="2800"/>
              <a:t>The first seven are known as </a:t>
            </a:r>
            <a:r>
              <a:rPr lang="en-US" sz="2800" u="sng"/>
              <a:t>true ribs</a:t>
            </a:r>
            <a:r>
              <a:rPr lang="en-US" sz="2800"/>
              <a:t>.  The next three pair are </a:t>
            </a:r>
            <a:r>
              <a:rPr lang="en-US" sz="2800" u="sng"/>
              <a:t>false ribs</a:t>
            </a:r>
            <a:r>
              <a:rPr lang="en-US" sz="2800"/>
              <a:t>.  The last two pair are called </a:t>
            </a:r>
            <a:r>
              <a:rPr lang="en-US" sz="2800" u="sng"/>
              <a:t>floating ribs</a:t>
            </a:r>
            <a:r>
              <a:rPr lang="en-US" sz="2800"/>
              <a:t> because they have no true connection to the sternum.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Skull</a:t>
            </a:r>
            <a:endParaRPr lang="en-US" dirty="0"/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/>
          <a:p>
            <a:pPr marL="533400" indent="-533400">
              <a:lnSpc>
                <a:spcPct val="90000"/>
              </a:lnSpc>
            </a:pPr>
            <a:r>
              <a:rPr lang="en-US" sz="2800"/>
              <a:t>Skull is divided into cranium and facial bones</a:t>
            </a:r>
          </a:p>
          <a:p>
            <a:pPr marL="533400" indent="-533400">
              <a:lnSpc>
                <a:spcPct val="90000"/>
              </a:lnSpc>
            </a:pPr>
            <a:r>
              <a:rPr lang="en-US" sz="2800"/>
              <a:t>The bones of the cranium house the brain</a:t>
            </a:r>
          </a:p>
          <a:p>
            <a:pPr marL="533400" indent="-533400">
              <a:lnSpc>
                <a:spcPct val="90000"/>
              </a:lnSpc>
            </a:pPr>
            <a:r>
              <a:rPr lang="en-US" sz="2800"/>
              <a:t>Mostly flat and irregular shaped </a:t>
            </a:r>
          </a:p>
          <a:p>
            <a:pPr marL="533400" indent="-533400">
              <a:lnSpc>
                <a:spcPct val="90000"/>
              </a:lnSpc>
            </a:pPr>
            <a:r>
              <a:rPr lang="en-US" sz="2800"/>
              <a:t>Support and protect the mouth, nose, eyes, and ears.</a:t>
            </a:r>
          </a:p>
        </p:txBody>
      </p:sp>
      <p:pic>
        <p:nvPicPr>
          <p:cNvPr id="18440" name="Picture 8" descr="wfuqd1ms[1]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3000" y="1676400"/>
            <a:ext cx="3386138" cy="3468688"/>
          </a:xfrm>
          <a:noFill/>
          <a:ln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/>
              <a:t>Cranium Bones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838200"/>
            <a:ext cx="8229600" cy="5486400"/>
          </a:xfrm>
        </p:spPr>
        <p:txBody>
          <a:bodyPr>
            <a:normAutofit fontScale="92500" lnSpcReduction="10000"/>
          </a:bodyPr>
          <a:lstStyle/>
          <a:p>
            <a:pPr marL="609600" indent="-609600">
              <a:lnSpc>
                <a:spcPct val="90000"/>
              </a:lnSpc>
            </a:pPr>
            <a:r>
              <a:rPr lang="en-US" dirty="0"/>
              <a:t>frontal – forms the forehead</a:t>
            </a:r>
          </a:p>
          <a:p>
            <a:pPr marL="609600" indent="-609600">
              <a:lnSpc>
                <a:spcPct val="90000"/>
              </a:lnSpc>
            </a:pPr>
            <a:r>
              <a:rPr lang="en-US" dirty="0"/>
              <a:t>orbital – eye socket</a:t>
            </a:r>
          </a:p>
          <a:p>
            <a:pPr marL="609600" indent="-609600">
              <a:lnSpc>
                <a:spcPct val="90000"/>
              </a:lnSpc>
            </a:pPr>
            <a:r>
              <a:rPr lang="en-US" dirty="0"/>
              <a:t>occipital bone – forms base of skull</a:t>
            </a:r>
          </a:p>
          <a:p>
            <a:pPr marL="609600" indent="-609600">
              <a:lnSpc>
                <a:spcPct val="90000"/>
              </a:lnSpc>
            </a:pPr>
            <a:r>
              <a:rPr lang="en-US" dirty="0"/>
              <a:t>parietal bone – between </a:t>
            </a:r>
            <a:r>
              <a:rPr lang="en-US" dirty="0" smtClean="0"/>
              <a:t>frontal and occipital bones</a:t>
            </a:r>
            <a:endParaRPr lang="en-US" dirty="0"/>
          </a:p>
          <a:p>
            <a:pPr marL="609600" indent="-609600">
              <a:lnSpc>
                <a:spcPct val="90000"/>
              </a:lnSpc>
            </a:pPr>
            <a:r>
              <a:rPr lang="en-US" dirty="0"/>
              <a:t>sphenoid – central bone of skull and resembles the shape of a bat</a:t>
            </a:r>
          </a:p>
          <a:p>
            <a:pPr marL="609600" indent="-609600">
              <a:lnSpc>
                <a:spcPct val="90000"/>
              </a:lnSpc>
            </a:pPr>
            <a:r>
              <a:rPr lang="en-US" dirty="0" err="1"/>
              <a:t>ethmoid</a:t>
            </a:r>
            <a:r>
              <a:rPr lang="en-US" dirty="0"/>
              <a:t> bone – irregular bone that forms most of the upper nasal region and joins with a bone to form the nasal </a:t>
            </a:r>
            <a:r>
              <a:rPr lang="en-US" dirty="0" smtClean="0"/>
              <a:t>septum</a:t>
            </a:r>
          </a:p>
          <a:p>
            <a:pPr marL="609600" indent="-609600">
              <a:lnSpc>
                <a:spcPct val="90000"/>
              </a:lnSpc>
            </a:pPr>
            <a:r>
              <a:rPr lang="en-US" dirty="0" smtClean="0"/>
              <a:t>temporal bones – are below the parietal bones on either side; contains the middle and inner portion of the hearing mechanism</a:t>
            </a:r>
          </a:p>
          <a:p>
            <a:pPr marL="609600" indent="-609600">
              <a:lnSpc>
                <a:spcPct val="90000"/>
              </a:lnSpc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5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05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Facial</a:t>
            </a:r>
            <a:r>
              <a:rPr lang="en-US" dirty="0" smtClean="0"/>
              <a:t> Bones</a:t>
            </a:r>
            <a:endParaRPr lang="en-US" dirty="0"/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609600" indent="-609600">
              <a:lnSpc>
                <a:spcPct val="80000"/>
              </a:lnSpc>
            </a:pPr>
            <a:r>
              <a:rPr lang="en-US" sz="2800" dirty="0" smtClean="0"/>
              <a:t>mandible </a:t>
            </a:r>
            <a:r>
              <a:rPr lang="en-US" sz="2800" dirty="0"/>
              <a:t>– chin bone</a:t>
            </a:r>
          </a:p>
          <a:p>
            <a:pPr marL="609600" indent="-609600">
              <a:lnSpc>
                <a:spcPct val="80000"/>
              </a:lnSpc>
            </a:pPr>
            <a:r>
              <a:rPr lang="en-US" sz="2800" dirty="0" err="1"/>
              <a:t>zygomatic</a:t>
            </a:r>
            <a:r>
              <a:rPr lang="en-US" sz="2800" dirty="0"/>
              <a:t> bone – cheek bones</a:t>
            </a:r>
          </a:p>
          <a:p>
            <a:pPr marL="609600" indent="-609600">
              <a:lnSpc>
                <a:spcPct val="80000"/>
              </a:lnSpc>
            </a:pPr>
            <a:r>
              <a:rPr lang="en-US" sz="2800" dirty="0"/>
              <a:t>maxillae – upper jaw bones</a:t>
            </a:r>
          </a:p>
          <a:p>
            <a:pPr marL="609600" indent="-609600">
              <a:lnSpc>
                <a:spcPct val="80000"/>
              </a:lnSpc>
            </a:pPr>
            <a:r>
              <a:rPr lang="en-US" sz="2800" dirty="0" err="1"/>
              <a:t>vomer</a:t>
            </a:r>
            <a:r>
              <a:rPr lang="en-US" sz="2800" dirty="0"/>
              <a:t> – a thin, single bone shaped like a plowshare</a:t>
            </a:r>
          </a:p>
          <a:p>
            <a:pPr marL="609600" indent="-609600">
              <a:lnSpc>
                <a:spcPct val="80000"/>
              </a:lnSpc>
            </a:pPr>
            <a:r>
              <a:rPr lang="en-US" sz="2800" dirty="0" err="1"/>
              <a:t>lacrimal</a:t>
            </a:r>
            <a:r>
              <a:rPr lang="en-US" sz="2800" dirty="0"/>
              <a:t> </a:t>
            </a:r>
            <a:r>
              <a:rPr lang="en-US" sz="2800" dirty="0" smtClean="0"/>
              <a:t>bones </a:t>
            </a:r>
            <a:r>
              <a:rPr lang="en-US" sz="2800" dirty="0"/>
              <a:t>– smallest bones of face; help to form eye socket</a:t>
            </a:r>
          </a:p>
          <a:p>
            <a:pPr marL="609600" indent="-609600">
              <a:lnSpc>
                <a:spcPct val="80000"/>
              </a:lnSpc>
            </a:pPr>
            <a:r>
              <a:rPr lang="en-US" sz="2800" dirty="0"/>
              <a:t>nasal bones – form upper part of </a:t>
            </a:r>
            <a:r>
              <a:rPr lang="en-US" sz="2800" dirty="0" smtClean="0"/>
              <a:t>bridge</a:t>
            </a:r>
          </a:p>
          <a:p>
            <a:pPr marL="609600" indent="-609600">
              <a:lnSpc>
                <a:spcPct val="80000"/>
              </a:lnSpc>
            </a:pPr>
            <a:r>
              <a:rPr lang="en-US" sz="2800" dirty="0" smtClean="0"/>
              <a:t>p</a:t>
            </a:r>
            <a:r>
              <a:rPr lang="en-US" sz="2800" dirty="0" smtClean="0"/>
              <a:t>alatine bones- form the posterior part of the hard palate</a:t>
            </a:r>
          </a:p>
          <a:p>
            <a:pPr marL="609600" indent="-609600">
              <a:lnSpc>
                <a:spcPct val="80000"/>
              </a:lnSpc>
            </a:pPr>
            <a:r>
              <a:rPr lang="en-US" sz="2800" dirty="0" smtClean="0"/>
              <a:t>Inferior nasal </a:t>
            </a:r>
            <a:r>
              <a:rPr lang="en-US" sz="2800" dirty="0" err="1" smtClean="0"/>
              <a:t>conchae</a:t>
            </a:r>
            <a:r>
              <a:rPr lang="en-US" sz="2800" smtClean="0"/>
              <a:t>- thin</a:t>
            </a:r>
            <a:r>
              <a:rPr lang="en-US" sz="2800" dirty="0" smtClean="0"/>
              <a:t>, </a:t>
            </a:r>
            <a:r>
              <a:rPr lang="en-US" sz="2800" smtClean="0"/>
              <a:t>curved </a:t>
            </a:r>
            <a:r>
              <a:rPr lang="en-US" sz="2800" dirty="0" err="1" smtClean="0"/>
              <a:t>b</a:t>
            </a:r>
            <a:r>
              <a:rPr lang="en-US" sz="2800" smtClean="0"/>
              <a:t>ones </a:t>
            </a:r>
            <a:r>
              <a:rPr lang="en-US" sz="2800" dirty="0" smtClean="0"/>
              <a:t>that project from lateral walls of nasal cavity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106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2" dur="500"/>
                                        <p:tgtEl>
                                          <p:spTgt spid="1064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7" dur="500"/>
                                        <p:tgtEl>
                                          <p:spTgt spid="1064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2" dur="500"/>
                                        <p:tgtEl>
                                          <p:spTgt spid="1064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Hyoid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en-US"/>
              <a:t>Not really part of skull. </a:t>
            </a:r>
          </a:p>
          <a:p>
            <a:pPr marL="609600" indent="-609600"/>
            <a:r>
              <a:rPr lang="en-US"/>
              <a:t>It is the only bone of the body that does not articulate directly with any other bone.  </a:t>
            </a:r>
          </a:p>
          <a:p>
            <a:pPr marL="609600" indent="-609600"/>
            <a:r>
              <a:rPr lang="en-US"/>
              <a:t>Function – serves as movable base for the tongue and attachment point for neck muscles to aid in swallowing and speaking.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Hyoid</a:t>
            </a:r>
          </a:p>
        </p:txBody>
      </p:sp>
      <p:pic>
        <p:nvPicPr>
          <p:cNvPr id="26631" name="Picture 7" descr="hyoid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62200" y="1600200"/>
            <a:ext cx="4953000" cy="3962400"/>
          </a:xfrm>
          <a:noFill/>
          <a:ln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4 Sutures in the Skull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3352800" cy="4525963"/>
          </a:xfrm>
        </p:spPr>
        <p:txBody>
          <a:bodyPr/>
          <a:lstStyle/>
          <a:p>
            <a:pPr marL="990600" lvl="1" indent="-533400"/>
            <a:r>
              <a:rPr lang="en-US" sz="2400"/>
              <a:t>coronal suture</a:t>
            </a:r>
          </a:p>
          <a:p>
            <a:pPr marL="990600" lvl="1" indent="-533400"/>
            <a:r>
              <a:rPr lang="en-US" sz="2400"/>
              <a:t>squamos suture</a:t>
            </a:r>
          </a:p>
          <a:p>
            <a:pPr marL="990600" lvl="1" indent="-533400"/>
            <a:r>
              <a:rPr lang="en-US" sz="2400"/>
              <a:t>lambdoid suture</a:t>
            </a:r>
          </a:p>
          <a:p>
            <a:pPr marL="990600" lvl="1" indent="-533400"/>
            <a:r>
              <a:rPr lang="en-US" sz="2400"/>
              <a:t>sagittal suture</a:t>
            </a:r>
          </a:p>
        </p:txBody>
      </p:sp>
      <p:pic>
        <p:nvPicPr>
          <p:cNvPr id="28676" name="Picture 4" descr="xmodqiir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62400" y="1371600"/>
            <a:ext cx="4648200" cy="4114800"/>
          </a:xfrm>
          <a:noFill/>
          <a:ln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Vertebral Column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/>
            <a:r>
              <a:rPr lang="en-US"/>
              <a:t>made of a series of 26 individual bones called </a:t>
            </a:r>
            <a:r>
              <a:rPr lang="en-US" u="sng"/>
              <a:t>vertebrae</a:t>
            </a:r>
          </a:p>
          <a:p>
            <a:pPr marL="609600" indent="-609600"/>
            <a:r>
              <a:rPr lang="en-US"/>
              <a:t>they are linked together by cartilage and ligaments</a:t>
            </a:r>
          </a:p>
          <a:p>
            <a:pPr marL="609600" indent="-609600"/>
            <a:r>
              <a:rPr lang="en-US"/>
              <a:t>serves as protections for the spinal cord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Vertebral Column Cont.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</a:pPr>
            <a:r>
              <a:rPr lang="en-US"/>
              <a:t>The column is divided into:</a:t>
            </a:r>
          </a:p>
          <a:p>
            <a:pPr marL="609600" indent="-609600">
              <a:lnSpc>
                <a:spcPct val="90000"/>
              </a:lnSpc>
            </a:pPr>
            <a:r>
              <a:rPr lang="en-US"/>
              <a:t>7 cervical (neck)</a:t>
            </a:r>
          </a:p>
          <a:p>
            <a:pPr marL="609600" indent="-609600">
              <a:lnSpc>
                <a:spcPct val="90000"/>
              </a:lnSpc>
            </a:pPr>
            <a:r>
              <a:rPr lang="en-US"/>
              <a:t>12 thoracic (chest)</a:t>
            </a:r>
          </a:p>
          <a:p>
            <a:pPr marL="609600" indent="-609600">
              <a:lnSpc>
                <a:spcPct val="90000"/>
              </a:lnSpc>
            </a:pPr>
            <a:r>
              <a:rPr lang="en-US"/>
              <a:t>5 lumbar (small of back)</a:t>
            </a:r>
          </a:p>
          <a:p>
            <a:pPr marL="609600" indent="-609600">
              <a:lnSpc>
                <a:spcPct val="90000"/>
              </a:lnSpc>
            </a:pPr>
            <a:r>
              <a:rPr lang="en-US"/>
              <a:t>1 sacral (between hip bones)</a:t>
            </a:r>
          </a:p>
          <a:p>
            <a:pPr marL="609600" indent="-609600">
              <a:lnSpc>
                <a:spcPct val="90000"/>
              </a:lnSpc>
            </a:pPr>
            <a:r>
              <a:rPr lang="en-US"/>
              <a:t>1 coccygeal (tail bone)</a:t>
            </a:r>
          </a:p>
          <a:p>
            <a:pPr marL="609600" indent="-609600">
              <a:lnSpc>
                <a:spcPct val="90000"/>
              </a:lnSpc>
            </a:pPr>
            <a:r>
              <a:rPr lang="en-US"/>
              <a:t>(Remember common meal times – 7 am; 12 noon; 5 pm)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9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99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99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 build="p"/>
    </p:bldLst>
  </p:timing>
</p:sld>
</file>

<file path=ppt/theme/theme1.xml><?xml version="1.0" encoding="utf-8"?>
<a:theme xmlns:a="http://schemas.openxmlformats.org/drawingml/2006/main" name="TP03000220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33" ma:contentTypeDescription="Create a new document." ma:contentTypeScope="" ma:versionID="37d3ec2b48d53e45b233ad8f52fe1b11"/>
</file>

<file path=customXml/itemProps1.xml><?xml version="1.0" encoding="utf-8"?>
<ds:datastoreItem xmlns:ds="http://schemas.openxmlformats.org/officeDocument/2006/customXml" ds:itemID="{3CFB5A22-9348-4F4A-B40A-C864A3C0242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E91AE3-88B6-4FDC-AB39-F133DA09FF2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C495C0F-39F4-4A84-BB98-8B662AF62F37}">
  <ds:schemaRefs>
    <ds:schemaRef ds:uri="http://schemas.microsoft.com/office/2006/metadata/contentType"/>
    <ds:schemaRef ds:uri="http://schemas.microsoft.com/office/2006/metadata/properties/metaAttribut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TP030002202</Template>
  <TotalTime>32</TotalTime>
  <Words>504</Words>
  <Application>Microsoft Office PowerPoint</Application>
  <PresentationFormat>On-screen Show (4:3)</PresentationFormat>
  <Paragraphs>57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TP030002202</vt:lpstr>
      <vt:lpstr>The Axial Skeleton</vt:lpstr>
      <vt:lpstr>The Skull</vt:lpstr>
      <vt:lpstr>Cranium Bones</vt:lpstr>
      <vt:lpstr>Facial Bones</vt:lpstr>
      <vt:lpstr>Hyoid</vt:lpstr>
      <vt:lpstr>Hyoid</vt:lpstr>
      <vt:lpstr>4 Sutures in the Skull</vt:lpstr>
      <vt:lpstr>Vertebral Column</vt:lpstr>
      <vt:lpstr>Vertebral Column Cont.</vt:lpstr>
      <vt:lpstr>Vertebral Column Cont.</vt:lpstr>
      <vt:lpstr>Sternum and Ribs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Axial Skeleton</dc:title>
  <dc:subject/>
  <dc:creator>jfarris</dc:creator>
  <cp:keywords/>
  <dc:description/>
  <cp:lastModifiedBy>jfarris</cp:lastModifiedBy>
  <cp:revision>4</cp:revision>
  <dcterms:created xsi:type="dcterms:W3CDTF">2011-02-08T16:33:10Z</dcterms:created>
  <dcterms:modified xsi:type="dcterms:W3CDTF">2011-02-09T15:32:17Z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TC300022029990</vt:lpwstr>
  </property>
</Properties>
</file>